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8"/>
  </p:notesMasterIdLst>
  <p:sldIdLst>
    <p:sldId id="262" r:id="rId2"/>
    <p:sldId id="259" r:id="rId3"/>
    <p:sldId id="261" r:id="rId4"/>
    <p:sldId id="260" r:id="rId5"/>
    <p:sldId id="263" r:id="rId6"/>
    <p:sldId id="264" r:id="rId7"/>
  </p:sldIdLst>
  <p:sldSz cx="9144000" cy="6858000" type="screen4x3"/>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66" d="100"/>
          <a:sy n="66" d="100"/>
        </p:scale>
        <p:origin x="-1506" y="-11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IQ"/>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5E5EFE2B-78C2-4E43-9CAC-F686FF2DB3A8}" type="datetimeFigureOut">
              <a:rPr lang="ar-IQ" smtClean="0"/>
              <a:t>02/06/1442</a:t>
            </a:fld>
            <a:endParaRPr lang="ar-IQ"/>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IQ"/>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IQ"/>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F444F4C0-47A8-44AC-A42F-58632A5FDF14}" type="slidenum">
              <a:rPr lang="ar-IQ" smtClean="0"/>
              <a:t>‹#›</a:t>
            </a:fld>
            <a:endParaRPr lang="ar-IQ"/>
          </a:p>
        </p:txBody>
      </p:sp>
    </p:spTree>
    <p:extLst>
      <p:ext uri="{BB962C8B-B14F-4D97-AF65-F5344CB8AC3E}">
        <p14:creationId xmlns:p14="http://schemas.microsoft.com/office/powerpoint/2010/main" val="2961965991"/>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IQ" dirty="0"/>
          </a:p>
        </p:txBody>
      </p:sp>
      <p:sp>
        <p:nvSpPr>
          <p:cNvPr id="4" name="عنصر نائب لرقم الشريحة 3"/>
          <p:cNvSpPr>
            <a:spLocks noGrp="1"/>
          </p:cNvSpPr>
          <p:nvPr>
            <p:ph type="sldNum" sz="quarter" idx="10"/>
          </p:nvPr>
        </p:nvSpPr>
        <p:spPr/>
        <p:txBody>
          <a:bodyPr/>
          <a:lstStyle/>
          <a:p>
            <a:fld id="{593436FE-28C0-4D6D-9F4B-DB5D4FA04A63}" type="slidenum">
              <a:rPr lang="ar-IQ" smtClean="0"/>
              <a:t>1</a:t>
            </a:fld>
            <a:endParaRPr lang="ar-IQ"/>
          </a:p>
        </p:txBody>
      </p:sp>
    </p:spTree>
    <p:extLst>
      <p:ext uri="{BB962C8B-B14F-4D97-AF65-F5344CB8AC3E}">
        <p14:creationId xmlns:p14="http://schemas.microsoft.com/office/powerpoint/2010/main" val="25058108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IQ"/>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IQ"/>
          </a:p>
        </p:txBody>
      </p:sp>
      <p:sp>
        <p:nvSpPr>
          <p:cNvPr id="4" name="عنصر نائب للتاريخ 3"/>
          <p:cNvSpPr>
            <a:spLocks noGrp="1"/>
          </p:cNvSpPr>
          <p:nvPr>
            <p:ph type="dt" sz="half" idx="10"/>
          </p:nvPr>
        </p:nvSpPr>
        <p:spPr/>
        <p:txBody>
          <a:bodyPr/>
          <a:lstStyle/>
          <a:p>
            <a:fld id="{0D6BFB8D-4ECB-4D78-A0C0-6FA9F14F9262}" type="datetimeFigureOut">
              <a:rPr lang="ar-IQ" smtClean="0"/>
              <a:t>02/06/1442</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4CFE3AE4-B8FC-4B00-8657-5EF8EB8F6233}" type="slidenum">
              <a:rPr lang="ar-IQ" smtClean="0"/>
              <a:t>‹#›</a:t>
            </a:fld>
            <a:endParaRPr lang="ar-IQ"/>
          </a:p>
        </p:txBody>
      </p:sp>
    </p:spTree>
    <p:extLst>
      <p:ext uri="{BB962C8B-B14F-4D97-AF65-F5344CB8AC3E}">
        <p14:creationId xmlns:p14="http://schemas.microsoft.com/office/powerpoint/2010/main" val="6779408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0D6BFB8D-4ECB-4D78-A0C0-6FA9F14F9262}" type="datetimeFigureOut">
              <a:rPr lang="ar-IQ" smtClean="0"/>
              <a:t>02/06/1442</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4CFE3AE4-B8FC-4B00-8657-5EF8EB8F6233}" type="slidenum">
              <a:rPr lang="ar-IQ" smtClean="0"/>
              <a:t>‹#›</a:t>
            </a:fld>
            <a:endParaRPr lang="ar-IQ"/>
          </a:p>
        </p:txBody>
      </p:sp>
    </p:spTree>
    <p:extLst>
      <p:ext uri="{BB962C8B-B14F-4D97-AF65-F5344CB8AC3E}">
        <p14:creationId xmlns:p14="http://schemas.microsoft.com/office/powerpoint/2010/main" val="41052986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0D6BFB8D-4ECB-4D78-A0C0-6FA9F14F9262}" type="datetimeFigureOut">
              <a:rPr lang="ar-IQ" smtClean="0"/>
              <a:t>02/06/1442</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4CFE3AE4-B8FC-4B00-8657-5EF8EB8F6233}" type="slidenum">
              <a:rPr lang="ar-IQ" smtClean="0"/>
              <a:t>‹#›</a:t>
            </a:fld>
            <a:endParaRPr lang="ar-IQ"/>
          </a:p>
        </p:txBody>
      </p:sp>
    </p:spTree>
    <p:extLst>
      <p:ext uri="{BB962C8B-B14F-4D97-AF65-F5344CB8AC3E}">
        <p14:creationId xmlns:p14="http://schemas.microsoft.com/office/powerpoint/2010/main" val="24685328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0D6BFB8D-4ECB-4D78-A0C0-6FA9F14F9262}" type="datetimeFigureOut">
              <a:rPr lang="ar-IQ" smtClean="0"/>
              <a:t>02/06/1442</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4CFE3AE4-B8FC-4B00-8657-5EF8EB8F6233}" type="slidenum">
              <a:rPr lang="ar-IQ" smtClean="0"/>
              <a:t>‹#›</a:t>
            </a:fld>
            <a:endParaRPr lang="ar-IQ"/>
          </a:p>
        </p:txBody>
      </p:sp>
    </p:spTree>
    <p:extLst>
      <p:ext uri="{BB962C8B-B14F-4D97-AF65-F5344CB8AC3E}">
        <p14:creationId xmlns:p14="http://schemas.microsoft.com/office/powerpoint/2010/main" val="38953032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0D6BFB8D-4ECB-4D78-A0C0-6FA9F14F9262}" type="datetimeFigureOut">
              <a:rPr lang="ar-IQ" smtClean="0"/>
              <a:t>02/06/1442</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4CFE3AE4-B8FC-4B00-8657-5EF8EB8F6233}" type="slidenum">
              <a:rPr lang="ar-IQ" smtClean="0"/>
              <a:t>‹#›</a:t>
            </a:fld>
            <a:endParaRPr lang="ar-IQ"/>
          </a:p>
        </p:txBody>
      </p:sp>
    </p:spTree>
    <p:extLst>
      <p:ext uri="{BB962C8B-B14F-4D97-AF65-F5344CB8AC3E}">
        <p14:creationId xmlns:p14="http://schemas.microsoft.com/office/powerpoint/2010/main" val="1468500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تاريخ 4"/>
          <p:cNvSpPr>
            <a:spLocks noGrp="1"/>
          </p:cNvSpPr>
          <p:nvPr>
            <p:ph type="dt" sz="half" idx="10"/>
          </p:nvPr>
        </p:nvSpPr>
        <p:spPr/>
        <p:txBody>
          <a:bodyPr/>
          <a:lstStyle/>
          <a:p>
            <a:fld id="{0D6BFB8D-4ECB-4D78-A0C0-6FA9F14F9262}" type="datetimeFigureOut">
              <a:rPr lang="ar-IQ" smtClean="0"/>
              <a:t>02/06/1442</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4CFE3AE4-B8FC-4B00-8657-5EF8EB8F6233}" type="slidenum">
              <a:rPr lang="ar-IQ" smtClean="0"/>
              <a:t>‹#›</a:t>
            </a:fld>
            <a:endParaRPr lang="ar-IQ"/>
          </a:p>
        </p:txBody>
      </p:sp>
    </p:spTree>
    <p:extLst>
      <p:ext uri="{BB962C8B-B14F-4D97-AF65-F5344CB8AC3E}">
        <p14:creationId xmlns:p14="http://schemas.microsoft.com/office/powerpoint/2010/main" val="3814913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7" name="عنصر نائب للتاريخ 6"/>
          <p:cNvSpPr>
            <a:spLocks noGrp="1"/>
          </p:cNvSpPr>
          <p:nvPr>
            <p:ph type="dt" sz="half" idx="10"/>
          </p:nvPr>
        </p:nvSpPr>
        <p:spPr/>
        <p:txBody>
          <a:bodyPr/>
          <a:lstStyle/>
          <a:p>
            <a:fld id="{0D6BFB8D-4ECB-4D78-A0C0-6FA9F14F9262}" type="datetimeFigureOut">
              <a:rPr lang="ar-IQ" smtClean="0"/>
              <a:t>02/06/1442</a:t>
            </a:fld>
            <a:endParaRPr lang="ar-IQ"/>
          </a:p>
        </p:txBody>
      </p:sp>
      <p:sp>
        <p:nvSpPr>
          <p:cNvPr id="8" name="عنصر نائب للتذييل 7"/>
          <p:cNvSpPr>
            <a:spLocks noGrp="1"/>
          </p:cNvSpPr>
          <p:nvPr>
            <p:ph type="ftr" sz="quarter" idx="11"/>
          </p:nvPr>
        </p:nvSpPr>
        <p:spPr/>
        <p:txBody>
          <a:bodyPr/>
          <a:lstStyle/>
          <a:p>
            <a:endParaRPr lang="ar-IQ"/>
          </a:p>
        </p:txBody>
      </p:sp>
      <p:sp>
        <p:nvSpPr>
          <p:cNvPr id="9" name="عنصر نائب لرقم الشريحة 8"/>
          <p:cNvSpPr>
            <a:spLocks noGrp="1"/>
          </p:cNvSpPr>
          <p:nvPr>
            <p:ph type="sldNum" sz="quarter" idx="12"/>
          </p:nvPr>
        </p:nvSpPr>
        <p:spPr/>
        <p:txBody>
          <a:bodyPr/>
          <a:lstStyle/>
          <a:p>
            <a:fld id="{4CFE3AE4-B8FC-4B00-8657-5EF8EB8F6233}" type="slidenum">
              <a:rPr lang="ar-IQ" smtClean="0"/>
              <a:t>‹#›</a:t>
            </a:fld>
            <a:endParaRPr lang="ar-IQ"/>
          </a:p>
        </p:txBody>
      </p:sp>
    </p:spTree>
    <p:extLst>
      <p:ext uri="{BB962C8B-B14F-4D97-AF65-F5344CB8AC3E}">
        <p14:creationId xmlns:p14="http://schemas.microsoft.com/office/powerpoint/2010/main" val="3609558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تاريخ 2"/>
          <p:cNvSpPr>
            <a:spLocks noGrp="1"/>
          </p:cNvSpPr>
          <p:nvPr>
            <p:ph type="dt" sz="half" idx="10"/>
          </p:nvPr>
        </p:nvSpPr>
        <p:spPr/>
        <p:txBody>
          <a:bodyPr/>
          <a:lstStyle/>
          <a:p>
            <a:fld id="{0D6BFB8D-4ECB-4D78-A0C0-6FA9F14F9262}" type="datetimeFigureOut">
              <a:rPr lang="ar-IQ" smtClean="0"/>
              <a:t>02/06/1442</a:t>
            </a:fld>
            <a:endParaRPr lang="ar-IQ"/>
          </a:p>
        </p:txBody>
      </p:sp>
      <p:sp>
        <p:nvSpPr>
          <p:cNvPr id="4" name="عنصر نائب للتذييل 3"/>
          <p:cNvSpPr>
            <a:spLocks noGrp="1"/>
          </p:cNvSpPr>
          <p:nvPr>
            <p:ph type="ftr" sz="quarter" idx="11"/>
          </p:nvPr>
        </p:nvSpPr>
        <p:spPr/>
        <p:txBody>
          <a:bodyPr/>
          <a:lstStyle/>
          <a:p>
            <a:endParaRPr lang="ar-IQ"/>
          </a:p>
        </p:txBody>
      </p:sp>
      <p:sp>
        <p:nvSpPr>
          <p:cNvPr id="5" name="عنصر نائب لرقم الشريحة 4"/>
          <p:cNvSpPr>
            <a:spLocks noGrp="1"/>
          </p:cNvSpPr>
          <p:nvPr>
            <p:ph type="sldNum" sz="quarter" idx="12"/>
          </p:nvPr>
        </p:nvSpPr>
        <p:spPr/>
        <p:txBody>
          <a:bodyPr/>
          <a:lstStyle/>
          <a:p>
            <a:fld id="{4CFE3AE4-B8FC-4B00-8657-5EF8EB8F6233}" type="slidenum">
              <a:rPr lang="ar-IQ" smtClean="0"/>
              <a:t>‹#›</a:t>
            </a:fld>
            <a:endParaRPr lang="ar-IQ"/>
          </a:p>
        </p:txBody>
      </p:sp>
    </p:spTree>
    <p:extLst>
      <p:ext uri="{BB962C8B-B14F-4D97-AF65-F5344CB8AC3E}">
        <p14:creationId xmlns:p14="http://schemas.microsoft.com/office/powerpoint/2010/main" val="21425190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0D6BFB8D-4ECB-4D78-A0C0-6FA9F14F9262}" type="datetimeFigureOut">
              <a:rPr lang="ar-IQ" smtClean="0"/>
              <a:t>02/06/1442</a:t>
            </a:fld>
            <a:endParaRPr lang="ar-IQ"/>
          </a:p>
        </p:txBody>
      </p:sp>
      <p:sp>
        <p:nvSpPr>
          <p:cNvPr id="3" name="عنصر نائب للتذييل 2"/>
          <p:cNvSpPr>
            <a:spLocks noGrp="1"/>
          </p:cNvSpPr>
          <p:nvPr>
            <p:ph type="ftr" sz="quarter" idx="11"/>
          </p:nvPr>
        </p:nvSpPr>
        <p:spPr/>
        <p:txBody>
          <a:bodyPr/>
          <a:lstStyle/>
          <a:p>
            <a:endParaRPr lang="ar-IQ"/>
          </a:p>
        </p:txBody>
      </p:sp>
      <p:sp>
        <p:nvSpPr>
          <p:cNvPr id="4" name="عنصر نائب لرقم الشريحة 3"/>
          <p:cNvSpPr>
            <a:spLocks noGrp="1"/>
          </p:cNvSpPr>
          <p:nvPr>
            <p:ph type="sldNum" sz="quarter" idx="12"/>
          </p:nvPr>
        </p:nvSpPr>
        <p:spPr/>
        <p:txBody>
          <a:bodyPr/>
          <a:lstStyle/>
          <a:p>
            <a:fld id="{4CFE3AE4-B8FC-4B00-8657-5EF8EB8F6233}" type="slidenum">
              <a:rPr lang="ar-IQ" smtClean="0"/>
              <a:t>‹#›</a:t>
            </a:fld>
            <a:endParaRPr lang="ar-IQ"/>
          </a:p>
        </p:txBody>
      </p:sp>
    </p:spTree>
    <p:extLst>
      <p:ext uri="{BB962C8B-B14F-4D97-AF65-F5344CB8AC3E}">
        <p14:creationId xmlns:p14="http://schemas.microsoft.com/office/powerpoint/2010/main" val="24228771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0D6BFB8D-4ECB-4D78-A0C0-6FA9F14F9262}" type="datetimeFigureOut">
              <a:rPr lang="ar-IQ" smtClean="0"/>
              <a:t>02/06/1442</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4CFE3AE4-B8FC-4B00-8657-5EF8EB8F6233}" type="slidenum">
              <a:rPr lang="ar-IQ" smtClean="0"/>
              <a:t>‹#›</a:t>
            </a:fld>
            <a:endParaRPr lang="ar-IQ"/>
          </a:p>
        </p:txBody>
      </p:sp>
    </p:spTree>
    <p:extLst>
      <p:ext uri="{BB962C8B-B14F-4D97-AF65-F5344CB8AC3E}">
        <p14:creationId xmlns:p14="http://schemas.microsoft.com/office/powerpoint/2010/main" val="19104263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0D6BFB8D-4ECB-4D78-A0C0-6FA9F14F9262}" type="datetimeFigureOut">
              <a:rPr lang="ar-IQ" smtClean="0"/>
              <a:t>02/06/1442</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4CFE3AE4-B8FC-4B00-8657-5EF8EB8F6233}" type="slidenum">
              <a:rPr lang="ar-IQ" smtClean="0"/>
              <a:t>‹#›</a:t>
            </a:fld>
            <a:endParaRPr lang="ar-IQ"/>
          </a:p>
        </p:txBody>
      </p:sp>
    </p:spTree>
    <p:extLst>
      <p:ext uri="{BB962C8B-B14F-4D97-AF65-F5344CB8AC3E}">
        <p14:creationId xmlns:p14="http://schemas.microsoft.com/office/powerpoint/2010/main" val="26939691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0D6BFB8D-4ECB-4D78-A0C0-6FA9F14F9262}" type="datetimeFigureOut">
              <a:rPr lang="ar-IQ" smtClean="0"/>
              <a:t>02/06/1442</a:t>
            </a:fld>
            <a:endParaRPr lang="ar-IQ"/>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IQ"/>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4CFE3AE4-B8FC-4B00-8657-5EF8EB8F6233}" type="slidenum">
              <a:rPr lang="ar-IQ" smtClean="0"/>
              <a:t>‹#›</a:t>
            </a:fld>
            <a:endParaRPr lang="ar-IQ"/>
          </a:p>
        </p:txBody>
      </p:sp>
    </p:spTree>
    <p:extLst>
      <p:ext uri="{BB962C8B-B14F-4D97-AF65-F5344CB8AC3E}">
        <p14:creationId xmlns:p14="http://schemas.microsoft.com/office/powerpoint/2010/main" val="20377485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pn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 Id="rId9" Type="http://schemas.openxmlformats.org/officeDocument/2006/relationships/image" Target="../media/image7.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0" y="0"/>
            <a:ext cx="9144000" cy="6858000"/>
          </a:xfrm>
        </p:spPr>
        <p:style>
          <a:lnRef idx="0">
            <a:schemeClr val="accent1"/>
          </a:lnRef>
          <a:fillRef idx="3">
            <a:schemeClr val="accent1"/>
          </a:fillRef>
          <a:effectRef idx="3">
            <a:schemeClr val="accent1"/>
          </a:effectRef>
          <a:fontRef idx="minor">
            <a:schemeClr val="lt1"/>
          </a:fontRef>
        </p:style>
        <p:txBody>
          <a:bodyPr>
            <a:normAutofit/>
          </a:bodyPr>
          <a:lstStyle/>
          <a:p>
            <a:endParaRPr lang="ar-IQ" sz="3100" b="1" dirty="0">
              <a:solidFill>
                <a:srgbClr val="FFFF00"/>
              </a:solidFill>
            </a:endParaRPr>
          </a:p>
        </p:txBody>
      </p:sp>
      <p:sp>
        <p:nvSpPr>
          <p:cNvPr id="5" name="مخطط انسيابي: معالجة 4"/>
          <p:cNvSpPr/>
          <p:nvPr/>
        </p:nvSpPr>
        <p:spPr>
          <a:xfrm>
            <a:off x="0" y="0"/>
            <a:ext cx="9144000" cy="3933054"/>
          </a:xfrm>
          <a:prstGeom prst="flowChartProcess">
            <a:avLst/>
          </a:prstGeom>
        </p:spPr>
        <p:style>
          <a:lnRef idx="1">
            <a:schemeClr val="accent3"/>
          </a:lnRef>
          <a:fillRef idx="2">
            <a:schemeClr val="accent3"/>
          </a:fillRef>
          <a:effectRef idx="1">
            <a:schemeClr val="accent3"/>
          </a:effectRef>
          <a:fontRef idx="minor">
            <a:schemeClr val="dk1"/>
          </a:fontRef>
        </p:style>
        <p:txBody>
          <a:bodyPr rtlCol="1" anchor="ctr"/>
          <a:lstStyle/>
          <a:p>
            <a:pPr algn="ctr"/>
            <a:r>
              <a:rPr lang="ar-IQ" sz="3600" dirty="0" smtClean="0">
                <a:ln>
                  <a:solidFill>
                    <a:schemeClr val="tx2">
                      <a:lumMod val="75000"/>
                    </a:schemeClr>
                  </a:solidFill>
                </a:ln>
                <a:solidFill>
                  <a:schemeClr val="tx1"/>
                </a:solidFill>
              </a:rPr>
              <a:t>وزارة التعليم العالي والبحث العلمي</a:t>
            </a:r>
          </a:p>
          <a:p>
            <a:pPr algn="ctr"/>
            <a:r>
              <a:rPr lang="ar-IQ" sz="3600" dirty="0" smtClean="0">
                <a:ln>
                  <a:solidFill>
                    <a:schemeClr val="tx2">
                      <a:lumMod val="75000"/>
                    </a:schemeClr>
                  </a:solidFill>
                </a:ln>
                <a:solidFill>
                  <a:srgbClr val="00B050"/>
                </a:solidFill>
              </a:rPr>
              <a:t>جامعة </a:t>
            </a:r>
            <a:r>
              <a:rPr lang="ar-IQ" sz="3600" dirty="0">
                <a:ln>
                  <a:solidFill>
                    <a:schemeClr val="tx2">
                      <a:lumMod val="75000"/>
                    </a:schemeClr>
                  </a:solidFill>
                </a:ln>
                <a:solidFill>
                  <a:srgbClr val="00B050"/>
                </a:solidFill>
              </a:rPr>
              <a:t>البصرة.</a:t>
            </a:r>
            <a:r>
              <a:rPr lang="ar-IQ" sz="3600" dirty="0">
                <a:ln>
                  <a:solidFill>
                    <a:schemeClr val="tx2">
                      <a:lumMod val="75000"/>
                    </a:schemeClr>
                  </a:solidFill>
                </a:ln>
                <a:solidFill>
                  <a:schemeClr val="tx1"/>
                </a:solidFill>
              </a:rPr>
              <a:t/>
            </a:r>
            <a:br>
              <a:rPr lang="ar-IQ" sz="3600" dirty="0">
                <a:ln>
                  <a:solidFill>
                    <a:schemeClr val="tx2">
                      <a:lumMod val="75000"/>
                    </a:schemeClr>
                  </a:solidFill>
                </a:ln>
                <a:solidFill>
                  <a:schemeClr val="tx1"/>
                </a:solidFill>
              </a:rPr>
            </a:br>
            <a:r>
              <a:rPr lang="ar-IQ" sz="3600" dirty="0">
                <a:ln>
                  <a:solidFill>
                    <a:schemeClr val="tx2">
                      <a:lumMod val="75000"/>
                    </a:schemeClr>
                  </a:solidFill>
                </a:ln>
                <a:solidFill>
                  <a:schemeClr val="tx1"/>
                </a:solidFill>
              </a:rPr>
              <a:t>كلية التربية البدنية وعلوم الرياضة.</a:t>
            </a:r>
            <a:r>
              <a:rPr lang="ar-IQ" sz="3600" dirty="0">
                <a:ln>
                  <a:solidFill>
                    <a:schemeClr val="bg1"/>
                  </a:solidFill>
                </a:ln>
                <a:solidFill>
                  <a:schemeClr val="tx1"/>
                </a:solidFill>
              </a:rPr>
              <a:t/>
            </a:r>
            <a:br>
              <a:rPr lang="ar-IQ" sz="3600" dirty="0">
                <a:ln>
                  <a:solidFill>
                    <a:schemeClr val="bg1"/>
                  </a:solidFill>
                </a:ln>
                <a:solidFill>
                  <a:schemeClr val="tx1"/>
                </a:solidFill>
              </a:rPr>
            </a:br>
            <a:r>
              <a:rPr lang="ar-IQ" sz="3600" b="1" dirty="0">
                <a:ln>
                  <a:solidFill>
                    <a:schemeClr val="bg1"/>
                  </a:solidFill>
                </a:ln>
                <a:solidFill>
                  <a:srgbClr val="0070C0"/>
                </a:solidFill>
              </a:rPr>
              <a:t>فرع العلوم التطبيقية </a:t>
            </a:r>
            <a:r>
              <a:rPr lang="ar-IQ" sz="3600" b="1" dirty="0">
                <a:ln>
                  <a:solidFill>
                    <a:srgbClr val="FF0000"/>
                  </a:solidFill>
                </a:ln>
                <a:solidFill>
                  <a:schemeClr val="tx1"/>
                </a:solidFill>
              </a:rPr>
              <a:t/>
            </a:r>
            <a:br>
              <a:rPr lang="ar-IQ" sz="3600" b="1" dirty="0">
                <a:ln>
                  <a:solidFill>
                    <a:srgbClr val="FF0000"/>
                  </a:solidFill>
                </a:ln>
                <a:solidFill>
                  <a:schemeClr val="tx1"/>
                </a:solidFill>
              </a:rPr>
            </a:br>
            <a:r>
              <a:rPr lang="ar-IQ" sz="3600" b="1" dirty="0" smtClean="0">
                <a:ln>
                  <a:solidFill>
                    <a:srgbClr val="FF0000"/>
                  </a:solidFill>
                </a:ln>
                <a:solidFill>
                  <a:schemeClr val="bg1"/>
                </a:solidFill>
              </a:rPr>
              <a:t>المهارات الاساسية في </a:t>
            </a:r>
            <a:r>
              <a:rPr lang="ar-IQ" sz="3600" b="1" dirty="0">
                <a:ln>
                  <a:solidFill>
                    <a:srgbClr val="FF0000"/>
                  </a:solidFill>
                </a:ln>
                <a:solidFill>
                  <a:schemeClr val="bg1"/>
                </a:solidFill>
              </a:rPr>
              <a:t>الكرة الطائرة / المرحلة الثانية </a:t>
            </a:r>
            <a:br>
              <a:rPr lang="ar-IQ" sz="3600" b="1" dirty="0">
                <a:ln>
                  <a:solidFill>
                    <a:srgbClr val="FF0000"/>
                  </a:solidFill>
                </a:ln>
                <a:solidFill>
                  <a:schemeClr val="bg1"/>
                </a:solidFill>
              </a:rPr>
            </a:br>
            <a:r>
              <a:rPr lang="ar-IQ" sz="3600" b="1" dirty="0" smtClean="0">
                <a:ln>
                  <a:solidFill>
                    <a:srgbClr val="00B050"/>
                  </a:solidFill>
                </a:ln>
                <a:solidFill>
                  <a:schemeClr val="bg1"/>
                </a:solidFill>
              </a:rPr>
              <a:t>اعداد </a:t>
            </a:r>
          </a:p>
          <a:p>
            <a:pPr algn="ctr"/>
            <a:r>
              <a:rPr lang="ar-IQ" sz="3600" b="1" smtClean="0">
                <a:ln>
                  <a:solidFill>
                    <a:srgbClr val="FF0000"/>
                  </a:solidFill>
                </a:ln>
                <a:solidFill>
                  <a:srgbClr val="FFFF00"/>
                </a:solidFill>
              </a:rPr>
              <a:t>الدكتور/ </a:t>
            </a:r>
            <a:r>
              <a:rPr lang="ar-IQ" sz="3600" b="1" dirty="0" smtClean="0">
                <a:ln>
                  <a:solidFill>
                    <a:srgbClr val="FF0000"/>
                  </a:solidFill>
                </a:ln>
                <a:solidFill>
                  <a:srgbClr val="FFFF00"/>
                </a:solidFill>
              </a:rPr>
              <a:t>مهند </a:t>
            </a:r>
            <a:r>
              <a:rPr lang="ar-IQ" sz="3600" b="1" dirty="0">
                <a:ln>
                  <a:solidFill>
                    <a:srgbClr val="FF0000"/>
                  </a:solidFill>
                </a:ln>
                <a:solidFill>
                  <a:srgbClr val="FFFF00"/>
                </a:solidFill>
              </a:rPr>
              <a:t>خيرالله جبار</a:t>
            </a:r>
            <a:endParaRPr lang="ar-IQ" sz="3600" dirty="0">
              <a:ln>
                <a:solidFill>
                  <a:srgbClr val="FF0000"/>
                </a:solidFill>
              </a:ln>
            </a:endParaRPr>
          </a:p>
        </p:txBody>
      </p:sp>
      <p:pic>
        <p:nvPicPr>
          <p:cNvPr id="9" name="صورة 8"/>
          <p:cNvPicPr/>
          <p:nvPr/>
        </p:nvPicPr>
        <p:blipFill>
          <a:blip r:embed="rId3">
            <a:extLst>
              <a:ext uri="{28A0092B-C50C-407E-A947-70E740481C1C}">
                <a14:useLocalDpi xmlns:a14="http://schemas.microsoft.com/office/drawing/2010/main" val="0"/>
              </a:ext>
            </a:extLst>
          </a:blip>
          <a:srcRect/>
          <a:stretch>
            <a:fillRect/>
          </a:stretch>
        </p:blipFill>
        <p:spPr bwMode="auto">
          <a:xfrm>
            <a:off x="7740352" y="126437"/>
            <a:ext cx="1281109" cy="1286339"/>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10" name="Picture 2" descr="C:\Users\مركز ابو حسن\Desktop\1295967703.jpg"/>
          <p:cNvPicPr>
            <a:picLocks noChangeAspect="1" noChangeArrowheads="1"/>
          </p:cNvPicPr>
          <p:nvPr/>
        </p:nvPicPr>
        <p:blipFill>
          <a:blip r:embed="rId4" cstate="print"/>
          <a:srcRect/>
          <a:stretch>
            <a:fillRect/>
          </a:stretch>
        </p:blipFill>
        <p:spPr bwMode="auto">
          <a:xfrm>
            <a:off x="0" y="0"/>
            <a:ext cx="1403648" cy="1412775"/>
          </a:xfrm>
          <a:prstGeom prst="rect">
            <a:avLst/>
          </a:prstGeom>
          <a:noFill/>
        </p:spPr>
      </p:pic>
      <p:pic>
        <p:nvPicPr>
          <p:cNvPr id="1027" name="Picture 3" descr="C:\Users\SONY\Desktop\unnamed.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933054"/>
            <a:ext cx="2438400" cy="292494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SONY\Desktop\download (1).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39752" y="3933054"/>
            <a:ext cx="2016225" cy="2924946"/>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SONY\Desktop\220px-Volleyball_jump_serve.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55977" y="3933054"/>
            <a:ext cx="1728191" cy="292494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SONY\Desktop\151890215827_media.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084168" y="3933055"/>
            <a:ext cx="1224136" cy="2952329"/>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C:\Users\SONY\Desktop\images.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308304" y="3933055"/>
            <a:ext cx="1854907" cy="29249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07917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0"/>
            <a:ext cx="9144000" cy="6858000"/>
          </a:xfrm>
        </p:spPr>
        <p:txBody>
          <a:bodyPr>
            <a:normAutofit fontScale="85000" lnSpcReduction="10000"/>
          </a:bodyPr>
          <a:lstStyle/>
          <a:p>
            <a:pPr marL="0" indent="0">
              <a:buNone/>
            </a:pPr>
            <a:r>
              <a:rPr lang="ar-SA" sz="3000" b="1" i="1" u="sng" dirty="0" smtClean="0">
                <a:solidFill>
                  <a:srgbClr val="00B050"/>
                </a:solidFill>
              </a:rPr>
              <a:t>المحاضرة الرابعة</a:t>
            </a:r>
          </a:p>
          <a:p>
            <a:pPr marL="0" indent="0">
              <a:buNone/>
            </a:pPr>
            <a:r>
              <a:rPr lang="ar-SA" sz="3000" b="1" i="1" u="sng" dirty="0" smtClean="0">
                <a:solidFill>
                  <a:srgbClr val="0070C0"/>
                </a:solidFill>
              </a:rPr>
              <a:t>ثانيا - مهارة الاستقبال:</a:t>
            </a:r>
            <a:endParaRPr lang="en-US" sz="3000" b="1" i="1" u="sng" dirty="0" smtClean="0">
              <a:solidFill>
                <a:srgbClr val="0070C0"/>
              </a:solidFill>
            </a:endParaRPr>
          </a:p>
          <a:p>
            <a:pPr marL="0" indent="0">
              <a:buNone/>
            </a:pPr>
            <a:r>
              <a:rPr lang="ar-SA" sz="3000" b="1" dirty="0" smtClean="0"/>
              <a:t>تعريف:</a:t>
            </a:r>
            <a:r>
              <a:rPr lang="ar-SA" sz="3000" dirty="0" smtClean="0"/>
              <a:t>هو استقبال الكرة المرسلة من اللاعب المرسل للفريق المنافس لتهيئتها للاعب المعد أو الزميل في الملعب، وذلك بامتصاص سرعتها وقوتها وبتمريرها من أسفل إلى أعلى بالساعدين أو بالتمرير أعلى حسب قوة الكرة وسرعتها ووضع اللاعب المستقبل.</a:t>
            </a:r>
            <a:endParaRPr lang="en-US" sz="3000" dirty="0" smtClean="0"/>
          </a:p>
          <a:p>
            <a:pPr marL="0" indent="0">
              <a:buNone/>
            </a:pPr>
            <a:r>
              <a:rPr lang="ar-SA" sz="3500" b="1" i="1" u="sng" dirty="0" smtClean="0">
                <a:solidFill>
                  <a:srgbClr val="FF0000"/>
                </a:solidFill>
              </a:rPr>
              <a:t>أهميتها </a:t>
            </a:r>
            <a:endParaRPr lang="en-US" sz="3500" b="1" i="1" u="sng" dirty="0" smtClean="0">
              <a:solidFill>
                <a:srgbClr val="FF0000"/>
              </a:solidFill>
            </a:endParaRPr>
          </a:p>
          <a:p>
            <a:pPr marL="0" indent="0">
              <a:buNone/>
            </a:pPr>
            <a:r>
              <a:rPr lang="ar-SA" sz="3000" dirty="0" smtClean="0"/>
              <a:t>يعتبر الدفاع عن الإرسال من المهارات الدفاعية ذات أهمية كبيرة في الكرة الطائرة، فمنذ نشأتها وحتى وقتنا الحاضر تنوعت وتتابعت طرق استقبال الكرة سواء بالكفين أو الذراعين، وبعد أن كانت تؤدى من أعلى أصبحت الطريقة المتبعة حاليا بالذراعين من أسفل يطلق عليها </a:t>
            </a:r>
            <a:r>
              <a:rPr lang="en-US" sz="3000" dirty="0" err="1" smtClean="0"/>
              <a:t>Begger</a:t>
            </a:r>
            <a:r>
              <a:rPr lang="ar-SA" sz="3000" dirty="0" smtClean="0"/>
              <a:t> وتؤدي باستخدام السطح الداخلي للساعدين، وذلك لضمان استلام الكرة بطريقة جيدة وتوصيلها للزميل وبدون حدوث أخطاء.</a:t>
            </a:r>
          </a:p>
          <a:p>
            <a:pPr marL="0" indent="0">
              <a:buNone/>
            </a:pPr>
            <a:r>
              <a:rPr lang="ar-SA" sz="3000" b="1" i="1" u="sng" dirty="0" smtClean="0">
                <a:solidFill>
                  <a:srgbClr val="00B0F0"/>
                </a:solidFill>
              </a:rPr>
              <a:t>اشكال مهارة الاستقبال</a:t>
            </a:r>
          </a:p>
          <a:p>
            <a:pPr marL="0" indent="0">
              <a:buNone/>
            </a:pPr>
            <a:r>
              <a:rPr lang="ar-SA" sz="3000" dirty="0" smtClean="0"/>
              <a:t>1- استقبال الارسال من الوقوف</a:t>
            </a:r>
          </a:p>
          <a:p>
            <a:pPr marL="0" indent="0">
              <a:buNone/>
            </a:pPr>
            <a:r>
              <a:rPr lang="ar-SA" sz="3000" dirty="0" smtClean="0"/>
              <a:t>2- استقبال الارسال من الجانب </a:t>
            </a:r>
          </a:p>
          <a:p>
            <a:pPr marL="0" indent="0">
              <a:buNone/>
            </a:pPr>
            <a:r>
              <a:rPr lang="ar-SA" sz="3000" dirty="0" smtClean="0"/>
              <a:t>3- استقبال الارسال من السقوط</a:t>
            </a:r>
          </a:p>
          <a:p>
            <a:pPr marL="0" indent="0">
              <a:buNone/>
            </a:pPr>
            <a:r>
              <a:rPr lang="ar-SA" sz="3000" dirty="0" smtClean="0"/>
              <a:t>4- استقبال الارسال من الاعلى بالأصابع </a:t>
            </a:r>
          </a:p>
          <a:p>
            <a:pPr marL="0" indent="0">
              <a:buNone/>
            </a:pPr>
            <a:endParaRPr lang="en-US" sz="3000" dirty="0" smtClean="0"/>
          </a:p>
          <a:p>
            <a:pPr marL="0" indent="0">
              <a:buNone/>
            </a:pPr>
            <a:endParaRPr lang="en-US" sz="3000" dirty="0" smtClean="0"/>
          </a:p>
          <a:p>
            <a:endParaRPr lang="ar-IQ" sz="2400" dirty="0">
              <a:solidFill>
                <a:srgbClr val="FF0000"/>
              </a:solidFill>
            </a:endParaRPr>
          </a:p>
        </p:txBody>
      </p:sp>
    </p:spTree>
    <p:extLst>
      <p:ext uri="{BB962C8B-B14F-4D97-AF65-F5344CB8AC3E}">
        <p14:creationId xmlns:p14="http://schemas.microsoft.com/office/powerpoint/2010/main" val="39522795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0"/>
            <a:ext cx="9144000" cy="6858000"/>
          </a:xfrm>
        </p:spPr>
        <p:txBody>
          <a:bodyPr/>
          <a:lstStyle/>
          <a:p>
            <a:pPr marL="0" indent="0">
              <a:buNone/>
            </a:pPr>
            <a:r>
              <a:rPr lang="ar-SA" b="1" i="1" u="sng" dirty="0" smtClean="0">
                <a:solidFill>
                  <a:srgbClr val="00B050"/>
                </a:solidFill>
              </a:rPr>
              <a:t>طريقة استقبال الإرسال:</a:t>
            </a:r>
            <a:endParaRPr lang="en-US" b="1" i="1" u="sng" dirty="0" smtClean="0">
              <a:solidFill>
                <a:srgbClr val="00B050"/>
              </a:solidFill>
            </a:endParaRPr>
          </a:p>
          <a:p>
            <a:pPr marL="0" indent="0">
              <a:buNone/>
            </a:pPr>
            <a:r>
              <a:rPr lang="ar-SA" dirty="0" smtClean="0"/>
              <a:t>يتحرك اللاعب باتجاه الكرة ليأخذ وقفة الاستعداد خلف الكرة ,حيث يقف اللاعب والقدمان متباعدتان أوسع من الحوض قليلا والركبتان مثنيتان قليلا، وتشكلان زاوية قائمة تقريبا مع الحوض، ميل الجذع قليلا للأمام، الرأس عمودي على مستوى الكتفين وتوجيه النظر إلى المنافس والذراعان متباعدتان عن بعضهما مسافة حوالي اتساع الكتفين، وممدودتان للأمام ,وضع الساعدين لبعضهما مع وضع اليد منقبضة  داخل الاخرى , ويزداد انثناء الركبتين للأسفل لحضه التأهب لاستقبال الكرة .</a:t>
            </a:r>
          </a:p>
          <a:p>
            <a:pPr marL="0" indent="0">
              <a:buNone/>
            </a:pPr>
            <a:r>
              <a:rPr lang="ar-SA" dirty="0" smtClean="0"/>
              <a:t>عند وصول الكرة لملامسة سطح الساعدين يبدا اللاعب بتشبيك اليدين وضع الواحدة داخل الاخرى . حيث يقوم اللاعب بنشر اجزاء جسمه للأعلى فيبدا بمد الرجلين من مفصل الركبة ثم مفصل الورك والجزء العلوي من الجسم للأمام والاعلى .</a:t>
            </a:r>
          </a:p>
          <a:p>
            <a:pPr marL="0" indent="0">
              <a:buNone/>
            </a:pPr>
            <a:endParaRPr lang="ar-IQ" dirty="0"/>
          </a:p>
        </p:txBody>
      </p:sp>
    </p:spTree>
    <p:extLst>
      <p:ext uri="{BB962C8B-B14F-4D97-AF65-F5344CB8AC3E}">
        <p14:creationId xmlns:p14="http://schemas.microsoft.com/office/powerpoint/2010/main" val="20591272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0"/>
            <a:ext cx="9144000" cy="6858000"/>
          </a:xfrm>
        </p:spPr>
        <p:txBody>
          <a:bodyPr>
            <a:normAutofit/>
          </a:bodyPr>
          <a:lstStyle/>
          <a:p>
            <a:pPr marL="0" indent="0">
              <a:buNone/>
            </a:pPr>
            <a:r>
              <a:rPr lang="ar-SA" sz="3600" b="1" i="1" u="sng" dirty="0" smtClean="0">
                <a:solidFill>
                  <a:srgbClr val="0070C0"/>
                </a:solidFill>
              </a:rPr>
              <a:t>الأخطاء الشائعة في استقبال الإرسال:</a:t>
            </a:r>
          </a:p>
          <a:p>
            <a:pPr marL="0" indent="0">
              <a:buNone/>
            </a:pPr>
            <a:r>
              <a:rPr lang="ar-SA" sz="3600" dirty="0" smtClean="0"/>
              <a:t>1- لم يأخذ الاعب الوقفة الصحيحة لاستقبال الارسال, وان التقاء الكرة بالذراعين لم يكن في المكان الصحيح .</a:t>
            </a:r>
            <a:endParaRPr lang="en-US" sz="3600" dirty="0" smtClean="0"/>
          </a:p>
          <a:p>
            <a:pPr marL="0" indent="0">
              <a:buNone/>
            </a:pPr>
            <a:r>
              <a:rPr lang="ar-SA" sz="3600" dirty="0" smtClean="0"/>
              <a:t>2- المرجحة الزائدة للذراعين أماما ولأعلى للعب الكرة مما يؤدي إلى زيادة قوة وسرعة طيران الكرة خارج حدود اللعب.</a:t>
            </a:r>
            <a:endParaRPr lang="en-US" sz="3600" dirty="0" smtClean="0"/>
          </a:p>
          <a:p>
            <a:pPr marL="0" indent="0">
              <a:buNone/>
            </a:pPr>
            <a:r>
              <a:rPr lang="ar-SA" sz="3600" dirty="0" smtClean="0"/>
              <a:t>3- عدم تساوي السطح الداخلي للساعدين عند ضرب الكرة مما يؤدي إلى طيرانها جانبا.</a:t>
            </a:r>
            <a:endParaRPr lang="en-US" sz="3600" dirty="0" smtClean="0"/>
          </a:p>
          <a:p>
            <a:pPr marL="0" indent="0">
              <a:buNone/>
            </a:pPr>
            <a:r>
              <a:rPr lang="ar-SA" sz="3600" dirty="0" smtClean="0"/>
              <a:t>4- استقبال الكرة بالذراعين المثنيتين </a:t>
            </a:r>
            <a:endParaRPr lang="en-US" sz="3600" dirty="0" smtClean="0"/>
          </a:p>
          <a:p>
            <a:pPr marL="0" indent="0">
              <a:buNone/>
            </a:pPr>
            <a:r>
              <a:rPr lang="ar-SA" sz="3600" dirty="0" smtClean="0"/>
              <a:t>5- ضرب الكرة باليدين وليس على سطح الساعدين مما يؤدي إلى طيرانها لأحد الجانبين.</a:t>
            </a:r>
            <a:endParaRPr lang="en-US" sz="3600" dirty="0" smtClean="0"/>
          </a:p>
          <a:p>
            <a:pPr marL="0" indent="0">
              <a:buNone/>
            </a:pPr>
            <a:endParaRPr lang="ar-IQ" sz="2800" dirty="0"/>
          </a:p>
        </p:txBody>
      </p:sp>
    </p:spTree>
    <p:extLst>
      <p:ext uri="{BB962C8B-B14F-4D97-AF65-F5344CB8AC3E}">
        <p14:creationId xmlns:p14="http://schemas.microsoft.com/office/powerpoint/2010/main" val="6111644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عنصر نائب للمحتوى 3" descr="C:\Users\nawres3\Downloads\2a FIVB-1Passing(1).jpg"/>
          <p:cNvPicPr>
            <a:picLocks noGrp="1"/>
          </p:cNvPicPr>
          <p:nvPr>
            <p:ph idx="1"/>
          </p:nvPr>
        </p:nvPicPr>
        <p:blipFill>
          <a:blip r:embed="rId2" cstate="print"/>
          <a:srcRect/>
          <a:stretch>
            <a:fillRect/>
          </a:stretch>
        </p:blipFill>
        <p:spPr bwMode="auto">
          <a:xfrm>
            <a:off x="1" y="0"/>
            <a:ext cx="9144000" cy="6858000"/>
          </a:xfrm>
          <a:prstGeom prst="rect">
            <a:avLst/>
          </a:prstGeom>
          <a:noFill/>
          <a:ln w="9525">
            <a:noFill/>
            <a:miter lim="800000"/>
            <a:headEnd/>
            <a:tailEnd/>
          </a:ln>
        </p:spPr>
      </p:pic>
    </p:spTree>
    <p:extLst>
      <p:ext uri="{BB962C8B-B14F-4D97-AF65-F5344CB8AC3E}">
        <p14:creationId xmlns:p14="http://schemas.microsoft.com/office/powerpoint/2010/main" val="37342971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0"/>
            <a:ext cx="9144000" cy="6858000"/>
          </a:xfrm>
        </p:spPr>
        <p:txBody>
          <a:bodyPr/>
          <a:lstStyle/>
          <a:p>
            <a:pPr marL="0" indent="0">
              <a:buNone/>
            </a:pPr>
            <a:r>
              <a:rPr lang="ar-SA" b="1" i="1" u="sng" dirty="0">
                <a:solidFill>
                  <a:srgbClr val="FF0000"/>
                </a:solidFill>
              </a:rPr>
              <a:t>التمرينات اللازمة لتطوير مهارة استقبال الارسال </a:t>
            </a:r>
          </a:p>
          <a:p>
            <a:pPr marL="0" indent="0">
              <a:buNone/>
            </a:pPr>
            <a:r>
              <a:rPr lang="ar-SA" dirty="0"/>
              <a:t>1- عرض مهارة استقبال الارسال امام اللاعبين .</a:t>
            </a:r>
          </a:p>
          <a:p>
            <a:pPr marL="0" indent="0">
              <a:buNone/>
            </a:pPr>
            <a:r>
              <a:rPr lang="ar-SA" dirty="0"/>
              <a:t>2- اداء المهارة بدون كرة .</a:t>
            </a:r>
          </a:p>
          <a:p>
            <a:pPr marL="0" indent="0">
              <a:buNone/>
            </a:pPr>
            <a:r>
              <a:rPr lang="ar-SA" dirty="0"/>
              <a:t>3- اداء المهارة بشكل مستمر على الحائط.</a:t>
            </a:r>
          </a:p>
          <a:p>
            <a:pPr marL="0" indent="0">
              <a:buNone/>
            </a:pPr>
            <a:r>
              <a:rPr lang="ar-SA" dirty="0"/>
              <a:t>4- اداء المهارة باسمرار للزميل المقابل الي يقف على بعد 3-5 متر.</a:t>
            </a:r>
          </a:p>
          <a:p>
            <a:pPr marL="0" indent="0">
              <a:buNone/>
            </a:pPr>
            <a:r>
              <a:rPr lang="ar-SA" dirty="0"/>
              <a:t>5- المشي بالكرة بتمريرها للأعلى ثم استقبالها بالساعدين</a:t>
            </a:r>
            <a:endParaRPr lang="ar-IQ" dirty="0"/>
          </a:p>
        </p:txBody>
      </p:sp>
    </p:spTree>
    <p:extLst>
      <p:ext uri="{BB962C8B-B14F-4D97-AF65-F5344CB8AC3E}">
        <p14:creationId xmlns:p14="http://schemas.microsoft.com/office/powerpoint/2010/main" val="2917487173"/>
      </p:ext>
    </p:extLst>
  </p:cSld>
  <p:clrMapOvr>
    <a:masterClrMapping/>
  </p:clrMapOvr>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TotalTime>
  <Words>388</Words>
  <Application>Microsoft Office PowerPoint</Application>
  <PresentationFormat>عرض على الشاشة (3:4)‏</PresentationFormat>
  <Paragraphs>30</Paragraphs>
  <Slides>6</Slides>
  <Notes>1</Notes>
  <HiddenSlides>0</HiddenSlides>
  <MMClips>0</MMClips>
  <ScaleCrop>false</ScaleCrop>
  <HeadingPairs>
    <vt:vector size="4" baseType="variant">
      <vt:variant>
        <vt:lpstr>نسق</vt:lpstr>
      </vt:variant>
      <vt:variant>
        <vt:i4>1</vt:i4>
      </vt:variant>
      <vt:variant>
        <vt:lpstr>عناوين الشرائح</vt:lpstr>
      </vt:variant>
      <vt:variant>
        <vt:i4>6</vt:i4>
      </vt:variant>
    </vt:vector>
  </HeadingPairs>
  <TitlesOfParts>
    <vt:vector size="7" baseType="lpstr">
      <vt:lpstr>نسق Office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Company>Enjoy My Fine Releases.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DR.Ahmed Saker 2o1O</dc:creator>
  <cp:lastModifiedBy>DR.Ahmed Saker 2o1O</cp:lastModifiedBy>
  <cp:revision>9</cp:revision>
  <dcterms:created xsi:type="dcterms:W3CDTF">2020-03-11T12:38:06Z</dcterms:created>
  <dcterms:modified xsi:type="dcterms:W3CDTF">2021-01-15T17:40:32Z</dcterms:modified>
</cp:coreProperties>
</file>